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jpeg" ContentType="image/jpeg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s/slide38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3.xml" ContentType="application/vnd.openxmlformats-officedocument.presentationml.slide+xml"/>
  <Override PartName="/ppt/slides/slide32.xml" ContentType="application/vnd.openxmlformats-officedocument.presentationml.slide+xml"/>
  <Override PartName="/ppt/slides/slide31.xml" ContentType="application/vnd.openxmlformats-officedocument.presentationml.slide+xml"/>
  <Override PartName="/ppt/slides/slide30.xml" ContentType="application/vnd.openxmlformats-officedocument.presentationml.slide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14.xml" ContentType="application/vnd.openxmlformats-officedocument.presentationml.slide+xml"/>
  <Override PartName="/ppt/slides/slide12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5.xml" ContentType="application/vnd.openxmlformats-officedocument.presentationml.slide+xml"/>
  <Override PartName="/ppt/slides/slide13.xml" ContentType="application/vnd.openxmlformats-officedocument.presentationml.slide+xml"/>
  <Override PartName="/ppt/slides/slide7.xml" ContentType="application/vnd.openxmlformats-officedocument.presentationml.slide+xml"/>
  <Override PartName="/ppt/slides/slide11.xml" ContentType="application/vnd.openxmlformats-officedocument.presentationml.slide+xml"/>
  <Override PartName="/ppt/slides/slide10.xml" ContentType="application/vnd.openxmlformats-officedocument.presentationml.slide+xml"/>
  <Override PartName="/ppt/slides/slide6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0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ppt/ink/ink1.xml" ContentType="application/inkml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325" r:id="rId2"/>
    <p:sldId id="258" r:id="rId3"/>
    <p:sldId id="279" r:id="rId4"/>
    <p:sldId id="330" r:id="rId5"/>
    <p:sldId id="280" r:id="rId6"/>
    <p:sldId id="281" r:id="rId7"/>
    <p:sldId id="282" r:id="rId8"/>
    <p:sldId id="334" r:id="rId9"/>
    <p:sldId id="302" r:id="rId10"/>
    <p:sldId id="283" r:id="rId11"/>
    <p:sldId id="284" r:id="rId12"/>
    <p:sldId id="285" r:id="rId13"/>
    <p:sldId id="286" r:id="rId14"/>
    <p:sldId id="287" r:id="rId15"/>
    <p:sldId id="288" r:id="rId16"/>
    <p:sldId id="339" r:id="rId17"/>
    <p:sldId id="340" r:id="rId18"/>
    <p:sldId id="341" r:id="rId19"/>
    <p:sldId id="289" r:id="rId20"/>
    <p:sldId id="290" r:id="rId21"/>
    <p:sldId id="291" r:id="rId22"/>
    <p:sldId id="292" r:id="rId23"/>
    <p:sldId id="293" r:id="rId24"/>
    <p:sldId id="294" r:id="rId25"/>
    <p:sldId id="295" r:id="rId26"/>
    <p:sldId id="296" r:id="rId27"/>
    <p:sldId id="335" r:id="rId28"/>
    <p:sldId id="336" r:id="rId29"/>
    <p:sldId id="337" r:id="rId30"/>
    <p:sldId id="338" r:id="rId31"/>
    <p:sldId id="297" r:id="rId32"/>
    <p:sldId id="298" r:id="rId33"/>
    <p:sldId id="299" r:id="rId34"/>
    <p:sldId id="300" r:id="rId35"/>
    <p:sldId id="301" r:id="rId36"/>
    <p:sldId id="303" r:id="rId37"/>
    <p:sldId id="304" r:id="rId38"/>
    <p:sldId id="305" r:id="rId39"/>
    <p:sldId id="274" r:id="rId40"/>
  </p:sldIdLst>
  <p:sldSz cx="9144000" cy="6858000" type="screen4x3"/>
  <p:notesSz cx="6858000" cy="9144000"/>
  <p:defaultTextStyle>
    <a:defPPr>
      <a:defRPr lang="ja-JP"/>
    </a:defPPr>
    <a:lvl1pPr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50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50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50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50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50" charset="-128"/>
        <a:cs typeface="+mn-cs"/>
      </a:defRPr>
    </a:lvl5pPr>
    <a:lvl6pPr marL="2286000" algn="l" defTabSz="914400" rtl="0" eaLnBrk="1" latinLnBrk="0" hangingPunct="1">
      <a:defRPr kumimoji="1"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50" charset="-128"/>
        <a:cs typeface="+mn-cs"/>
      </a:defRPr>
    </a:lvl6pPr>
    <a:lvl7pPr marL="2743200" algn="l" defTabSz="914400" rtl="0" eaLnBrk="1" latinLnBrk="0" hangingPunct="1">
      <a:defRPr kumimoji="1"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50" charset="-128"/>
        <a:cs typeface="+mn-cs"/>
      </a:defRPr>
    </a:lvl7pPr>
    <a:lvl8pPr marL="3200400" algn="l" defTabSz="914400" rtl="0" eaLnBrk="1" latinLnBrk="0" hangingPunct="1">
      <a:defRPr kumimoji="1"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50" charset="-128"/>
        <a:cs typeface="+mn-cs"/>
      </a:defRPr>
    </a:lvl8pPr>
    <a:lvl9pPr marL="3657600" algn="l" defTabSz="914400" rtl="0" eaLnBrk="1" latinLnBrk="0" hangingPunct="1">
      <a:defRPr kumimoji="1"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50" charset="-128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F00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1831"/>
    <p:restoredTop sz="94688"/>
  </p:normalViewPr>
  <p:slideViewPr>
    <p:cSldViewPr snapToGrid="0">
      <p:cViewPr varScale="1">
        <p:scale>
          <a:sx n="65" d="100"/>
          <a:sy n="65" d="100"/>
        </p:scale>
        <p:origin x="-1444" y="-6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47" Type="http://schemas.openxmlformats.org/officeDocument/2006/relationships/customXml" Target="../customXml/item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customXml" Target="../customXml/item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customXml" Target="../customXml/item2.xml"/><Relationship Id="rId20" Type="http://schemas.openxmlformats.org/officeDocument/2006/relationships/slide" Target="slides/slide19.xml"/><Relationship Id="rId41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3T18:00:53.14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87 0 24575,'0'47'0,"0"-8"0,0 1 0,0 12 0,0-15 0,0 24 0,0-18 0,0 1 0,0-12 0,0-3 0,0-13 0,0 5 0,0-8 0,-6-6 0,-1-1 0,-5-6 0,0 0 0,-1 0 0,1 0 0,5-6 0,-4 4 0,10-9 0,-5 4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685800" y="2130429"/>
            <a:ext cx="7772400" cy="1470025"/>
          </a:xfrm>
        </p:spPr>
        <p:txBody>
          <a:bodyPr/>
          <a:lstStyle/>
          <a:p>
            <a:r>
              <a:rPr lang="en-US" altLang="ja-JP"/>
              <a:t>Click to edit Master title style</a:t>
            </a:r>
            <a:endParaRPr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8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4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3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ja-JP"/>
              <a:t>Click to edit Master subtitle style</a:t>
            </a:r>
            <a:endParaRPr lang="ja-JP" altLang="en-US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27883AD-8834-4ABD-BE29-1F8FEFA9DE1A}" type="datetimeFigureOut">
              <a:rPr lang="en-US" smtClean="0"/>
              <a:pPr/>
              <a:t>8/24/2020</a:t>
            </a:fld>
            <a:endParaRPr lang="en-US" dirty="0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AA2378E-8D96-41F7-AA00-BADAF3EB47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42073843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Click to edit Master title style</a:t>
            </a:r>
            <a:endParaRPr lang="ja-JP" altLang="en-US"/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ja-JP"/>
              <a:t>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ja-JP" altLang="en-US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27883AD-8834-4ABD-BE29-1F8FEFA9DE1A}" type="datetimeFigureOut">
              <a:rPr lang="en-US" smtClean="0"/>
              <a:pPr/>
              <a:t>8/24/2020</a:t>
            </a:fld>
            <a:endParaRPr lang="en-US" dirty="0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AA2378E-8D96-41F7-AA00-BADAF3EB47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8106742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629400" y="274642"/>
            <a:ext cx="2057400" cy="5851525"/>
          </a:xfrm>
        </p:spPr>
        <p:txBody>
          <a:bodyPr vert="eaVert"/>
          <a:lstStyle/>
          <a:p>
            <a:r>
              <a:rPr lang="en-US" altLang="ja-JP"/>
              <a:t>Click to edit Master title style</a:t>
            </a:r>
            <a:endParaRPr lang="ja-JP" altLang="en-US"/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>
          <a:xfrm>
            <a:off x="457200" y="274642"/>
            <a:ext cx="6019800" cy="5851525"/>
          </a:xfrm>
        </p:spPr>
        <p:txBody>
          <a:bodyPr vert="eaVert"/>
          <a:lstStyle/>
          <a:p>
            <a:pPr lvl="0"/>
            <a:r>
              <a:rPr lang="en-US" altLang="ja-JP"/>
              <a:t>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ja-JP" altLang="en-US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27883AD-8834-4ABD-BE29-1F8FEFA9DE1A}" type="datetimeFigureOut">
              <a:rPr lang="en-US" smtClean="0"/>
              <a:pPr/>
              <a:t>8/24/2020</a:t>
            </a:fld>
            <a:endParaRPr lang="en-US" dirty="0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AA2378E-8D96-41F7-AA00-BADAF3EB47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3736968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Click to edit Master title style</a:t>
            </a:r>
            <a:endParaRPr lang="ja-JP" altLang="en-US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ja-JP"/>
              <a:t>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ja-JP" altLang="en-US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27883AD-8834-4ABD-BE29-1F8FEFA9DE1A}" type="datetimeFigureOut">
              <a:rPr lang="en-US" smtClean="0"/>
              <a:pPr/>
              <a:t>8/24/2020</a:t>
            </a:fld>
            <a:endParaRPr lang="en-US" dirty="0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AA2378E-8D96-41F7-AA00-BADAF3EB47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5844675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685800" y="2927426"/>
            <a:ext cx="7772400" cy="1362075"/>
          </a:xfrm>
        </p:spPr>
        <p:txBody>
          <a:bodyPr anchor="t"/>
          <a:lstStyle>
            <a:lvl1pPr algn="l">
              <a:defRPr sz="3000" b="0" cap="none"/>
            </a:lvl1pPr>
          </a:lstStyle>
          <a:p>
            <a:r>
              <a:rPr lang="en-US" altLang="ja-JP" dirty="0"/>
              <a:t>Click to edit master title style</a:t>
            </a:r>
            <a:endParaRPr lang="ja-JP" altLang="en-US"/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685800" y="4386195"/>
            <a:ext cx="7772400" cy="1500187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892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675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348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132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ja-JP"/>
              <a:t>Edit Master text styles</a:t>
            </a:r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27883AD-8834-4ABD-BE29-1F8FEFA9DE1A}" type="datetimeFigureOut">
              <a:rPr lang="en-US" smtClean="0"/>
              <a:pPr/>
              <a:t>8/24/2020</a:t>
            </a:fld>
            <a:endParaRPr lang="en-US" dirty="0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AA2378E-8D96-41F7-AA00-BADAF3EB47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9940690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Click to edit Master title style</a:t>
            </a:r>
            <a:endParaRPr lang="ja-JP" altLang="en-US"/>
          </a:p>
        </p:txBody>
      </p:sp>
      <p:sp>
        <p:nvSpPr>
          <p:cNvPr id="3" name="コンテンツ プレースホルダ 2"/>
          <p:cNvSpPr>
            <a:spLocks noGrp="1"/>
          </p:cNvSpPr>
          <p:nvPr>
            <p:ph sz="half" idx="1"/>
          </p:nvPr>
        </p:nvSpPr>
        <p:spPr>
          <a:xfrm>
            <a:off x="457200" y="1600204"/>
            <a:ext cx="403860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altLang="ja-JP"/>
              <a:t>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ja-JP" altLang="en-US"/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648200" y="1600204"/>
            <a:ext cx="403860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altLang="ja-JP"/>
              <a:t>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ja-JP" altLang="en-US"/>
          </a:p>
        </p:txBody>
      </p:sp>
      <p:sp>
        <p:nvSpPr>
          <p:cNvPr id="5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27883AD-8834-4ABD-BE29-1F8FEFA9DE1A}" type="datetimeFigureOut">
              <a:rPr lang="en-US" smtClean="0"/>
              <a:pPr/>
              <a:t>8/24/2020</a:t>
            </a:fld>
            <a:endParaRPr lang="en-US" dirty="0"/>
          </a:p>
        </p:txBody>
      </p:sp>
      <p:sp>
        <p:nvSpPr>
          <p:cNvPr id="6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7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AA2378E-8D96-41F7-AA00-BADAF3EB47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5026752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ja-JP"/>
              <a:t>Click to edit Master title style</a:t>
            </a:r>
            <a:endParaRPr lang="ja-JP" altLang="en-US"/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 altLang="ja-JP"/>
              <a:t>Edit Master text styles</a:t>
            </a:r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altLang="ja-JP"/>
              <a:t>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ja-JP" altLang="en-US"/>
          </a:p>
        </p:txBody>
      </p:sp>
      <p:sp>
        <p:nvSpPr>
          <p:cNvPr id="5" name="テキスト プレースホルダ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 altLang="ja-JP"/>
              <a:t>Edit Master text styles</a:t>
            </a:r>
          </a:p>
        </p:txBody>
      </p:sp>
      <p:sp>
        <p:nvSpPr>
          <p:cNvPr id="6" name="コンテンツ プレースホルダ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altLang="ja-JP"/>
              <a:t>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ja-JP" altLang="en-US"/>
          </a:p>
        </p:txBody>
      </p:sp>
      <p:sp>
        <p:nvSpPr>
          <p:cNvPr id="7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27883AD-8834-4ABD-BE29-1F8FEFA9DE1A}" type="datetimeFigureOut">
              <a:rPr lang="en-US" smtClean="0"/>
              <a:pPr/>
              <a:t>8/24/2020</a:t>
            </a:fld>
            <a:endParaRPr lang="en-US" dirty="0"/>
          </a:p>
        </p:txBody>
      </p:sp>
      <p:sp>
        <p:nvSpPr>
          <p:cNvPr id="8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9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AA2378E-8D96-41F7-AA00-BADAF3EB47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5510706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Click to edit Master title style</a:t>
            </a:r>
            <a:endParaRPr lang="ja-JP" altLang="en-US"/>
          </a:p>
        </p:txBody>
      </p:sp>
      <p:sp>
        <p:nvSpPr>
          <p:cNvPr id="3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27883AD-8834-4ABD-BE29-1F8FEFA9DE1A}" type="datetimeFigureOut">
              <a:rPr lang="en-US" smtClean="0"/>
              <a:pPr/>
              <a:t>8/24/2020</a:t>
            </a:fld>
            <a:endParaRPr lang="en-US" dirty="0"/>
          </a:p>
        </p:txBody>
      </p:sp>
      <p:sp>
        <p:nvSpPr>
          <p:cNvPr id="4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5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AA2378E-8D96-41F7-AA00-BADAF3EB47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125597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27883AD-8834-4ABD-BE29-1F8FEFA9DE1A}" type="datetimeFigureOut">
              <a:rPr lang="en-US" smtClean="0"/>
              <a:pPr/>
              <a:t>8/24/2020</a:t>
            </a:fld>
            <a:endParaRPr lang="en-US" dirty="0"/>
          </a:p>
        </p:txBody>
      </p:sp>
      <p:sp>
        <p:nvSpPr>
          <p:cNvPr id="3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4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AA2378E-8D96-41F7-AA00-BADAF3EB47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42332183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 altLang="ja-JP"/>
              <a:t>Click to edit Master title style</a:t>
            </a:r>
            <a:endParaRPr lang="ja-JP" altLang="en-US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>
          <a:xfrm>
            <a:off x="3575050" y="273054"/>
            <a:ext cx="5111750" cy="585311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altLang="ja-JP"/>
              <a:t>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ja-JP" altLang="en-US"/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050"/>
            </a:lvl1pPr>
            <a:lvl2pPr marL="342892" indent="0">
              <a:buNone/>
              <a:defRPr sz="900"/>
            </a:lvl2pPr>
            <a:lvl3pPr marL="685783" indent="0">
              <a:buNone/>
              <a:defRPr sz="750"/>
            </a:lvl3pPr>
            <a:lvl4pPr marL="1028675" indent="0">
              <a:buNone/>
              <a:defRPr sz="675"/>
            </a:lvl4pPr>
            <a:lvl5pPr marL="1371566" indent="0">
              <a:buNone/>
              <a:defRPr sz="675"/>
            </a:lvl5pPr>
            <a:lvl6pPr marL="1714457" indent="0">
              <a:buNone/>
              <a:defRPr sz="675"/>
            </a:lvl6pPr>
            <a:lvl7pPr marL="2057348" indent="0">
              <a:buNone/>
              <a:defRPr sz="675"/>
            </a:lvl7pPr>
            <a:lvl8pPr marL="2400240" indent="0">
              <a:buNone/>
              <a:defRPr sz="675"/>
            </a:lvl8pPr>
            <a:lvl9pPr marL="2743132" indent="0">
              <a:buNone/>
              <a:defRPr sz="675"/>
            </a:lvl9pPr>
          </a:lstStyle>
          <a:p>
            <a:pPr lvl="0"/>
            <a:r>
              <a:rPr lang="en-US" altLang="ja-JP"/>
              <a:t>Edit Master text styles</a:t>
            </a:r>
          </a:p>
        </p:txBody>
      </p:sp>
      <p:sp>
        <p:nvSpPr>
          <p:cNvPr id="5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27883AD-8834-4ABD-BE29-1F8FEFA9DE1A}" type="datetimeFigureOut">
              <a:rPr lang="en-US" smtClean="0"/>
              <a:pPr/>
              <a:t>8/24/2020</a:t>
            </a:fld>
            <a:endParaRPr lang="en-US" dirty="0"/>
          </a:p>
        </p:txBody>
      </p:sp>
      <p:sp>
        <p:nvSpPr>
          <p:cNvPr id="6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7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AA2378E-8D96-41F7-AA00-BADAF3EB47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8543751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88271" y="719708"/>
            <a:ext cx="2287588" cy="1337695"/>
          </a:xfrm>
        </p:spPr>
        <p:txBody>
          <a:bodyPr anchor="b"/>
          <a:lstStyle>
            <a:lvl1pPr algn="l">
              <a:defRPr sz="1500" b="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ja-JP"/>
              <a:t>Click to edit Master title style</a:t>
            </a:r>
            <a:endParaRPr lang="ja-JP" altLang="en-US"/>
          </a:p>
        </p:txBody>
      </p:sp>
      <p:sp>
        <p:nvSpPr>
          <p:cNvPr id="3" name="図プレースホルダ 2"/>
          <p:cNvSpPr>
            <a:spLocks noGrp="1"/>
          </p:cNvSpPr>
          <p:nvPr>
            <p:ph type="pic" idx="1" hasCustomPrompt="1"/>
          </p:nvPr>
        </p:nvSpPr>
        <p:spPr>
          <a:xfrm>
            <a:off x="3200400" y="969169"/>
            <a:ext cx="5486400" cy="4370274"/>
          </a:xfrm>
        </p:spPr>
        <p:txBody>
          <a:bodyPr rtlCol="0">
            <a:normAutofit/>
          </a:bodyPr>
          <a:lstStyle>
            <a:lvl1pPr marL="0" indent="0">
              <a:buNone/>
              <a:defRPr sz="2400" b="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342892" indent="0">
              <a:buNone/>
              <a:defRPr sz="2100"/>
            </a:lvl2pPr>
            <a:lvl3pPr marL="685783" indent="0">
              <a:buNone/>
              <a:defRPr sz="1800"/>
            </a:lvl3pPr>
            <a:lvl4pPr marL="1028675" indent="0">
              <a:buNone/>
              <a:defRPr sz="1500"/>
            </a:lvl4pPr>
            <a:lvl5pPr marL="1371566" indent="0">
              <a:buNone/>
              <a:defRPr sz="1500"/>
            </a:lvl5pPr>
            <a:lvl6pPr marL="1714457" indent="0">
              <a:buNone/>
              <a:defRPr sz="1500"/>
            </a:lvl6pPr>
            <a:lvl7pPr marL="2057348" indent="0">
              <a:buNone/>
              <a:defRPr sz="1500"/>
            </a:lvl7pPr>
            <a:lvl8pPr marL="2400240" indent="0">
              <a:buNone/>
              <a:defRPr sz="1500"/>
            </a:lvl8pPr>
            <a:lvl9pPr marL="2743132" indent="0">
              <a:buNone/>
              <a:defRPr sz="1500"/>
            </a:lvl9pPr>
          </a:lstStyle>
          <a:p>
            <a:pPr lvl="0"/>
            <a:r>
              <a:rPr lang="en-US" altLang="ja-JP" noProof="0" dirty="0"/>
              <a:t>Picture</a:t>
            </a:r>
            <a:endParaRPr lang="ja-JP" altLang="en-US" noProof="0"/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457202" y="2319053"/>
            <a:ext cx="2318657" cy="3020390"/>
          </a:xfrm>
        </p:spPr>
        <p:txBody>
          <a:bodyPr/>
          <a:lstStyle>
            <a:lvl1pPr marL="0" indent="0">
              <a:buNone/>
              <a:defRPr sz="1050"/>
            </a:lvl1pPr>
            <a:lvl2pPr marL="342892" indent="0">
              <a:buNone/>
              <a:defRPr sz="900"/>
            </a:lvl2pPr>
            <a:lvl3pPr marL="685783" indent="0">
              <a:buNone/>
              <a:defRPr sz="750"/>
            </a:lvl3pPr>
            <a:lvl4pPr marL="1028675" indent="0">
              <a:buNone/>
              <a:defRPr sz="675"/>
            </a:lvl4pPr>
            <a:lvl5pPr marL="1371566" indent="0">
              <a:buNone/>
              <a:defRPr sz="675"/>
            </a:lvl5pPr>
            <a:lvl6pPr marL="1714457" indent="0">
              <a:buNone/>
              <a:defRPr sz="675"/>
            </a:lvl6pPr>
            <a:lvl7pPr marL="2057348" indent="0">
              <a:buNone/>
              <a:defRPr sz="675"/>
            </a:lvl7pPr>
            <a:lvl8pPr marL="2400240" indent="0">
              <a:buNone/>
              <a:defRPr sz="675"/>
            </a:lvl8pPr>
            <a:lvl9pPr marL="2743132" indent="0">
              <a:buNone/>
              <a:defRPr sz="675"/>
            </a:lvl9pPr>
          </a:lstStyle>
          <a:p>
            <a:pPr lvl="0"/>
            <a:r>
              <a:rPr lang="en-US" altLang="ja-JP"/>
              <a:t>Edit Master text styles</a:t>
            </a:r>
          </a:p>
        </p:txBody>
      </p:sp>
      <p:sp>
        <p:nvSpPr>
          <p:cNvPr id="5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27883AD-8834-4ABD-BE29-1F8FEFA9DE1A}" type="datetimeFigureOut">
              <a:rPr lang="en-US" smtClean="0"/>
              <a:pPr/>
              <a:t>8/24/2020</a:t>
            </a:fld>
            <a:endParaRPr lang="en-US" dirty="0"/>
          </a:p>
        </p:txBody>
      </p:sp>
      <p:sp>
        <p:nvSpPr>
          <p:cNvPr id="6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7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AA2378E-8D96-41F7-AA00-BADAF3EB47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3143020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/>
          <p:cNvSpPr/>
          <p:nvPr/>
        </p:nvSpPr>
        <p:spPr>
          <a:xfrm>
            <a:off x="0" y="6057875"/>
            <a:ext cx="9144000" cy="792088"/>
          </a:xfrm>
          <a:prstGeom prst="rect">
            <a:avLst/>
          </a:prstGeom>
          <a:gradFill flip="none" rotWithShape="1">
            <a:gsLst>
              <a:gs pos="0">
                <a:srgbClr val="5E9EFF"/>
              </a:gs>
              <a:gs pos="80000">
                <a:srgbClr val="85C2FF">
                  <a:alpha val="0"/>
                </a:srgbClr>
              </a:gs>
              <a:gs pos="100000">
                <a:srgbClr val="85C2FF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ja-JP" altLang="en-US" sz="1350"/>
          </a:p>
        </p:txBody>
      </p:sp>
      <p:sp>
        <p:nvSpPr>
          <p:cNvPr id="1029" name="タイトル プレースホルダ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ja-JP" altLang="en-US"/>
          </a:p>
        </p:txBody>
      </p:sp>
      <p:sp>
        <p:nvSpPr>
          <p:cNvPr id="1030" name="テキスト プレースホルダ 2"/>
          <p:cNvSpPr>
            <a:spLocks noGrp="1"/>
          </p:cNvSpPr>
          <p:nvPr>
            <p:ph type="body" idx="1"/>
          </p:nvPr>
        </p:nvSpPr>
        <p:spPr bwMode="auto">
          <a:xfrm>
            <a:off x="457200" y="1600204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ja-JP" altLang="en-US" dirty="0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2"/>
          </p:nvPr>
        </p:nvSpPr>
        <p:spPr>
          <a:xfrm>
            <a:off x="457200" y="6356354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B92553AB-96B9-4F1D-A268-03F972A7A351}" type="datetimeFigureOut">
              <a:rPr lang="en-US" smtClean="0"/>
              <a:pPr/>
              <a:t>8/24/2020</a:t>
            </a:fld>
            <a:endParaRPr lang="en-US" dirty="0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3"/>
          </p:nvPr>
        </p:nvSpPr>
        <p:spPr>
          <a:xfrm>
            <a:off x="3124200" y="6356354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4"/>
          </p:nvPr>
        </p:nvSpPr>
        <p:spPr>
          <a:xfrm>
            <a:off x="6553200" y="6356354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D940CC3A-7737-414D-B079-466FA94C17EC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4" descr="Image result for aiub logo"/>
          <p:cNvPicPr>
            <a:picLocks noChangeAspect="1" noChangeArrowheads="1"/>
          </p:cNvPicPr>
          <p:nvPr/>
        </p:nvPicPr>
        <p:blipFill>
          <a:blip r:embed="rId13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" y="6141603"/>
            <a:ext cx="724917" cy="73183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702308" y="6057879"/>
            <a:ext cx="347627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eaLnBrk="1" latinLnBrk="1" hangingPunct="1"/>
            <a:endParaRPr lang="en-US" altLang="ja-JP" sz="1200" b="1" i="0" baseline="0" dirty="0">
              <a:solidFill>
                <a:srgbClr val="FF6600"/>
              </a:solidFill>
              <a:latin typeface="Cambria" panose="02040503050406030204" pitchFamily="18" charset="0"/>
              <a:ea typeface="ＭＳ 明朝" panose="02020609040205080304" pitchFamily="17" charset="-128"/>
              <a:cs typeface="Times New Roman" panose="02020603050405020304" pitchFamily="18" charset="0"/>
            </a:endParaRPr>
          </a:p>
          <a:p>
            <a:pPr algn="l" eaLnBrk="1" latinLnBrk="1" hangingPunct="1"/>
            <a:r>
              <a:rPr lang="en-US" altLang="ja-JP" sz="1200" b="1" i="0" baseline="0" dirty="0">
                <a:solidFill>
                  <a:srgbClr val="FF6600"/>
                </a:solidFill>
                <a:latin typeface="Cambria" panose="02040503050406030204" pitchFamily="18" charset="0"/>
                <a:ea typeface="ＭＳ 明朝" panose="02020609040205080304" pitchFamily="17" charset="-128"/>
                <a:cs typeface="Times New Roman" panose="02020603050405020304" pitchFamily="18" charset="0"/>
              </a:rPr>
              <a:t>Faculty of Engineering</a:t>
            </a:r>
            <a:endParaRPr lang="en-US" altLang="ja-JP" sz="1200" b="1" i="0" dirty="0">
              <a:solidFill>
                <a:srgbClr val="FF6600"/>
              </a:solidFill>
              <a:latin typeface="Cambria" panose="02040503050406030204" pitchFamily="18" charset="0"/>
              <a:ea typeface="ＭＳ 明朝" panose="02020609040205080304" pitchFamily="17" charset="-128"/>
              <a:cs typeface="Times New Roman" panose="02020603050405020304" pitchFamily="18" charset="0"/>
            </a:endParaRPr>
          </a:p>
          <a:p>
            <a:pPr algn="l" eaLnBrk="1" latinLnBrk="1" hangingPunct="1"/>
            <a:r>
              <a:rPr lang="en-US" altLang="ja-JP" sz="1200" b="1" i="0" dirty="0">
                <a:solidFill>
                  <a:schemeClr val="tx1"/>
                </a:solidFill>
                <a:latin typeface="Cambria" panose="02040503050406030204" pitchFamily="18" charset="0"/>
                <a:ea typeface="ＭＳ 明朝" panose="02020609040205080304" pitchFamily="17" charset="-128"/>
                <a:cs typeface="Times New Roman" panose="02020603050405020304" pitchFamily="18" charset="0"/>
              </a:rPr>
              <a:t>American</a:t>
            </a:r>
            <a:r>
              <a:rPr lang="en-US" altLang="ja-JP" sz="1200" b="1" i="0" baseline="0" dirty="0">
                <a:solidFill>
                  <a:schemeClr val="tx1"/>
                </a:solidFill>
                <a:latin typeface="Cambria" panose="02040503050406030204" pitchFamily="18" charset="0"/>
                <a:ea typeface="ＭＳ 明朝" panose="02020609040205080304" pitchFamily="17" charset="-128"/>
                <a:cs typeface="Times New Roman" panose="02020603050405020304" pitchFamily="18" charset="0"/>
              </a:rPr>
              <a:t> International University-Bangladesh</a:t>
            </a:r>
            <a:endParaRPr lang="en-US" altLang="ja-JP" sz="1200" b="1" i="0" dirty="0">
              <a:solidFill>
                <a:schemeClr val="tx1"/>
              </a:solidFill>
              <a:latin typeface="Cambria" panose="02040503050406030204" pitchFamily="18" charset="0"/>
              <a:ea typeface="ＭＳ 明朝" panose="02020609040205080304" pitchFamily="17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6897284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kumimoji="1" sz="3300" kern="1200">
          <a:solidFill>
            <a:schemeClr val="tx1"/>
          </a:solidFill>
          <a:latin typeface="Times New Roman" panose="02020603050405020304" pitchFamily="18" charset="0"/>
          <a:ea typeface="+mj-ea"/>
          <a:cs typeface="Times New Roman" panose="02020603050405020304" pitchFamily="18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kumimoji="1" sz="3300">
          <a:solidFill>
            <a:schemeClr val="tx1"/>
          </a:solidFill>
          <a:latin typeface="Calibri" panose="020F0502020204030204" pitchFamily="34" charset="0"/>
          <a:ea typeface="ＭＳ Ｐゴシック"/>
          <a:cs typeface="ＭＳ Ｐゴシック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kumimoji="1" sz="3300">
          <a:solidFill>
            <a:schemeClr val="tx1"/>
          </a:solidFill>
          <a:latin typeface="Calibri" panose="020F0502020204030204" pitchFamily="34" charset="0"/>
          <a:ea typeface="ＭＳ Ｐゴシック"/>
          <a:cs typeface="ＭＳ Ｐゴシック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kumimoji="1" sz="3300">
          <a:solidFill>
            <a:schemeClr val="tx1"/>
          </a:solidFill>
          <a:latin typeface="Calibri" panose="020F0502020204030204" pitchFamily="34" charset="0"/>
          <a:ea typeface="ＭＳ Ｐゴシック"/>
          <a:cs typeface="ＭＳ Ｐゴシック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kumimoji="1" sz="3300">
          <a:solidFill>
            <a:schemeClr val="tx1"/>
          </a:solidFill>
          <a:latin typeface="Calibri" panose="020F0502020204030204" pitchFamily="34" charset="0"/>
          <a:ea typeface="ＭＳ Ｐゴシック"/>
          <a:cs typeface="ＭＳ Ｐゴシック"/>
        </a:defRPr>
      </a:lvl5pPr>
      <a:lvl6pPr marL="342892" algn="ctr" rtl="0" eaLnBrk="1" fontAlgn="base" hangingPunct="1">
        <a:spcBef>
          <a:spcPct val="0"/>
        </a:spcBef>
        <a:spcAft>
          <a:spcPct val="0"/>
        </a:spcAft>
        <a:defRPr kumimoji="1" sz="3300">
          <a:solidFill>
            <a:schemeClr val="tx1"/>
          </a:solidFill>
          <a:latin typeface="Calibri" panose="020F0502020204030204" pitchFamily="34" charset="0"/>
          <a:ea typeface="ＭＳ Ｐゴシック"/>
          <a:cs typeface="ＭＳ Ｐゴシック"/>
        </a:defRPr>
      </a:lvl6pPr>
      <a:lvl7pPr marL="685783" algn="ctr" rtl="0" eaLnBrk="1" fontAlgn="base" hangingPunct="1">
        <a:spcBef>
          <a:spcPct val="0"/>
        </a:spcBef>
        <a:spcAft>
          <a:spcPct val="0"/>
        </a:spcAft>
        <a:defRPr kumimoji="1" sz="3300">
          <a:solidFill>
            <a:schemeClr val="tx1"/>
          </a:solidFill>
          <a:latin typeface="Calibri" panose="020F0502020204030204" pitchFamily="34" charset="0"/>
          <a:ea typeface="ＭＳ Ｐゴシック"/>
          <a:cs typeface="ＭＳ Ｐゴシック"/>
        </a:defRPr>
      </a:lvl7pPr>
      <a:lvl8pPr marL="1028675" algn="ctr" rtl="0" eaLnBrk="1" fontAlgn="base" hangingPunct="1">
        <a:spcBef>
          <a:spcPct val="0"/>
        </a:spcBef>
        <a:spcAft>
          <a:spcPct val="0"/>
        </a:spcAft>
        <a:defRPr kumimoji="1" sz="3300">
          <a:solidFill>
            <a:schemeClr val="tx1"/>
          </a:solidFill>
          <a:latin typeface="Calibri" panose="020F0502020204030204" pitchFamily="34" charset="0"/>
          <a:ea typeface="ＭＳ Ｐゴシック"/>
          <a:cs typeface="ＭＳ Ｐゴシック"/>
        </a:defRPr>
      </a:lvl8pPr>
      <a:lvl9pPr marL="1371566" algn="ctr" rtl="0" eaLnBrk="1" fontAlgn="base" hangingPunct="1">
        <a:spcBef>
          <a:spcPct val="0"/>
        </a:spcBef>
        <a:spcAft>
          <a:spcPct val="0"/>
        </a:spcAft>
        <a:defRPr kumimoji="1" sz="3300">
          <a:solidFill>
            <a:schemeClr val="tx1"/>
          </a:solidFill>
          <a:latin typeface="Calibri" panose="020F0502020204030204" pitchFamily="34" charset="0"/>
          <a:ea typeface="ＭＳ Ｐゴシック"/>
          <a:cs typeface="ＭＳ Ｐゴシック"/>
        </a:defRPr>
      </a:lvl9pPr>
    </p:titleStyle>
    <p:bodyStyle>
      <a:lvl1pPr marL="257168" indent="-257168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ＭＳ Ｐゴシック"/>
        </a:defRPr>
      </a:lvl1pPr>
      <a:lvl2pPr marL="557199" indent="-214308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kumimoji="1" sz="2100" kern="1200">
          <a:solidFill>
            <a:schemeClr val="tx1"/>
          </a:solidFill>
          <a:latin typeface="+mn-lt"/>
          <a:ea typeface="+mn-ea"/>
          <a:cs typeface="ＭＳ Ｐゴシック"/>
        </a:defRPr>
      </a:lvl2pPr>
      <a:lvl3pPr marL="857228" indent="-171446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ＭＳ Ｐゴシック"/>
        </a:defRPr>
      </a:lvl3pPr>
      <a:lvl4pPr marL="1200120" indent="-171446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kumimoji="1" sz="1500" kern="1200">
          <a:solidFill>
            <a:schemeClr val="tx1"/>
          </a:solidFill>
          <a:latin typeface="+mn-lt"/>
          <a:ea typeface="+mn-ea"/>
          <a:cs typeface="ＭＳ Ｐゴシック"/>
        </a:defRPr>
      </a:lvl4pPr>
      <a:lvl5pPr marL="1543012" indent="-171446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kumimoji="1" sz="1500" kern="1200">
          <a:solidFill>
            <a:schemeClr val="tx1"/>
          </a:solidFill>
          <a:latin typeface="+mn-lt"/>
          <a:ea typeface="+mn-ea"/>
          <a:cs typeface="ＭＳ Ｐゴシック"/>
        </a:defRPr>
      </a:lvl5pPr>
      <a:lvl6pPr marL="1885903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kumimoji="1"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kumimoji="1"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kumimoji="1"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kumimoji="1"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7" Type="http://schemas.openxmlformats.org/officeDocument/2006/relationships/image" Target="../media/image101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="" xmlns:a16="http://schemas.microsoft.com/office/drawing/2014/main" id="{C6CE0386-A761-C943-92CF-AFE6F9E58069}"/>
              </a:ext>
            </a:extLst>
          </p:cNvPr>
          <p:cNvSpPr txBox="1">
            <a:spLocks/>
          </p:cNvSpPr>
          <p:nvPr/>
        </p:nvSpPr>
        <p:spPr>
          <a:xfrm>
            <a:off x="1228679" y="833560"/>
            <a:ext cx="6686636" cy="1518872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to Electrical Circuits</a:t>
            </a:r>
            <a:r>
              <a:rPr lang="en-US" sz="30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30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0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30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Final Term</a:t>
            </a:r>
            <a:br>
              <a:rPr lang="en-US" sz="24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Lecture - 02</a:t>
            </a:r>
            <a:endParaRPr lang="en-US" sz="2325" b="1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Subtitle 2">
            <a:extLst>
              <a:ext uri="{FF2B5EF4-FFF2-40B4-BE49-F238E27FC236}">
                <a16:creationId xmlns="" xmlns:a16="http://schemas.microsoft.com/office/drawing/2014/main" id="{89444D73-D3AD-BE4E-BF80-91DF5E193C04}"/>
              </a:ext>
            </a:extLst>
          </p:cNvPr>
          <p:cNvSpPr txBox="1">
            <a:spLocks/>
          </p:cNvSpPr>
          <p:nvPr/>
        </p:nvSpPr>
        <p:spPr>
          <a:xfrm>
            <a:off x="2938221" y="5247895"/>
            <a:ext cx="3267553" cy="776545"/>
          </a:xfrm>
          <a:prstGeom prst="rect">
            <a:avLst/>
          </a:prstGeom>
        </p:spPr>
        <p:txBody>
          <a:bodyPr vert="horz" lIns="68580" tIns="34290" rIns="68580" bIns="3429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450"/>
              </a:spcBef>
            </a:pPr>
            <a:r>
              <a:rPr lang="en-US" sz="1200" b="1" u="sng" dirty="0">
                <a:solidFill>
                  <a:srgbClr val="008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Reference Book:</a:t>
            </a:r>
          </a:p>
          <a:p>
            <a:pPr algn="ctr">
              <a:lnSpc>
                <a:spcPct val="100000"/>
              </a:lnSpc>
              <a:spcBef>
                <a:spcPts val="450"/>
              </a:spcBef>
            </a:pPr>
            <a:r>
              <a:rPr lang="en-US" sz="1600" b="1" dirty="0">
                <a:solidFill>
                  <a:srgbClr val="008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Introductory Circuit Analysis</a:t>
            </a:r>
          </a:p>
          <a:p>
            <a:pPr algn="ctr">
              <a:lnSpc>
                <a:spcPct val="100000"/>
              </a:lnSpc>
              <a:spcBef>
                <a:spcPts val="450"/>
              </a:spcBef>
            </a:pPr>
            <a:r>
              <a:rPr lang="en-US" sz="1200" dirty="0">
                <a:solidFill>
                  <a:srgbClr val="008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Robert L. Boylestad, 11</a:t>
            </a:r>
            <a:r>
              <a:rPr lang="en-US" sz="1200" baseline="30000" dirty="0">
                <a:solidFill>
                  <a:srgbClr val="008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sz="1200" dirty="0">
                <a:solidFill>
                  <a:srgbClr val="008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Edition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9C052DE2-2A6F-454A-8C91-D5C4C23A6A9E}"/>
              </a:ext>
            </a:extLst>
          </p:cNvPr>
          <p:cNvSpPr txBox="1"/>
          <p:nvPr/>
        </p:nvSpPr>
        <p:spPr>
          <a:xfrm>
            <a:off x="2361392" y="3961398"/>
            <a:ext cx="44212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Faculty Name: Mr. A N M Shahebul Hasan</a:t>
            </a:r>
          </a:p>
          <a:p>
            <a:pPr algn="ctr"/>
            <a:r>
              <a:rPr lang="en-US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Email ID: </a:t>
            </a:r>
            <a:r>
              <a:rPr lang="en-US" b="1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shahebul@aiub.edu</a:t>
            </a:r>
            <a:endParaRPr lang="en-US" b="1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923951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46A3537C-0F2F-0243-8F04-7EC1B3A9EE75}"/>
              </a:ext>
            </a:extLst>
          </p:cNvPr>
          <p:cNvSpPr/>
          <p:nvPr/>
        </p:nvSpPr>
        <p:spPr>
          <a:xfrm>
            <a:off x="1906578" y="272476"/>
            <a:ext cx="443935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rgbClr val="0066B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Impedance Diagram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5E1B6461-F3A2-D34F-9695-728802FFA043}"/>
              </a:ext>
            </a:extLst>
          </p:cNvPr>
          <p:cNvSpPr/>
          <p:nvPr/>
        </p:nvSpPr>
        <p:spPr>
          <a:xfrm>
            <a:off x="694944" y="1028523"/>
            <a:ext cx="762609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solidFill>
                  <a:srgbClr val="211E1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any network, </a:t>
            </a:r>
          </a:p>
          <a:p>
            <a:pPr marL="635000" indent="-219075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US" sz="2000" dirty="0">
                <a:solidFill>
                  <a:srgbClr val="211E1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resistance will </a:t>
            </a:r>
            <a:r>
              <a:rPr lang="en-US" sz="2000" i="1" dirty="0">
                <a:solidFill>
                  <a:srgbClr val="211E1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always </a:t>
            </a:r>
            <a:r>
              <a:rPr lang="en-US" sz="2000" dirty="0">
                <a:solidFill>
                  <a:srgbClr val="211E1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appear on the positive real axis, </a:t>
            </a:r>
          </a:p>
          <a:p>
            <a:pPr marL="635000" indent="-219075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US" sz="2000" dirty="0">
                <a:solidFill>
                  <a:srgbClr val="211E1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inductive reactance on the positive imaginary axis, and </a:t>
            </a:r>
          </a:p>
          <a:p>
            <a:pPr marL="635000" indent="-219075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Ø"/>
            </a:pPr>
            <a:r>
              <a:rPr lang="en-US" sz="2000" dirty="0">
                <a:solidFill>
                  <a:srgbClr val="211E1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capacitive reactance on the negative imaginary axis. 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9D104670-691B-1B46-A8AE-22ED09111171}"/>
              </a:ext>
            </a:extLst>
          </p:cNvPr>
          <p:cNvSpPr/>
          <p:nvPr/>
        </p:nvSpPr>
        <p:spPr>
          <a:xfrm>
            <a:off x="694944" y="2461678"/>
            <a:ext cx="762609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211E1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result is an </a:t>
            </a:r>
            <a:r>
              <a:rPr lang="en-US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impedance diagram</a:t>
            </a:r>
            <a:r>
              <a:rPr lang="en-US" sz="2000" b="1" dirty="0">
                <a:solidFill>
                  <a:srgbClr val="211E1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solidFill>
                  <a:srgbClr val="211E1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that can reflect the individual and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solidFill>
                  <a:srgbClr val="211E1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total impedance levels of an ac network.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F23CCB92-9C99-A44F-95B1-58B2D7DC6BA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/>
        </p:blipFill>
        <p:spPr>
          <a:xfrm>
            <a:off x="2733542" y="3169564"/>
            <a:ext cx="3098494" cy="279232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876509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BCBDEEFA-296E-8D49-9BAB-F3C791925864}"/>
              </a:ext>
            </a:extLst>
          </p:cNvPr>
          <p:cNvSpPr txBox="1"/>
          <p:nvPr/>
        </p:nvSpPr>
        <p:spPr>
          <a:xfrm>
            <a:off x="2593666" y="570170"/>
            <a:ext cx="359425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Series Configuration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38D9FF5E-24E5-0F40-B3D0-EB5ABC93430D}"/>
              </a:ext>
            </a:extLst>
          </p:cNvPr>
          <p:cNvSpPr/>
          <p:nvPr/>
        </p:nvSpPr>
        <p:spPr>
          <a:xfrm>
            <a:off x="551986" y="1234345"/>
            <a:ext cx="767761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68" indent="-257168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11E1E"/>
                </a:solidFill>
                <a:latin typeface="TimesLTStd"/>
              </a:rPr>
              <a:t>The overall properties of series ac circuits (Fig. 15.23) are the same as those for dc circuits. </a:t>
            </a:r>
          </a:p>
          <a:p>
            <a:pPr marL="257168" indent="-257168"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11E1E"/>
                </a:solidFill>
                <a:latin typeface="TimesLTStd"/>
              </a:rPr>
              <a:t>For instance, the total impedance of a system is the sum of the individual impedances and the current </a:t>
            </a:r>
            <a:r>
              <a:rPr lang="en-US" b="1" dirty="0">
                <a:solidFill>
                  <a:srgbClr val="211E1E"/>
                </a:solidFill>
                <a:latin typeface="TimesLTStd"/>
              </a:rPr>
              <a:t>I </a:t>
            </a:r>
            <a:r>
              <a:rPr lang="en-US" dirty="0">
                <a:solidFill>
                  <a:srgbClr val="211E1E"/>
                </a:solidFill>
                <a:latin typeface="TimesLTStd"/>
              </a:rPr>
              <a:t>is the same through each impedance. 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FE2EEAD4-AB3B-554E-A24D-26CE4C51884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99939" y="2745056"/>
            <a:ext cx="3533775" cy="4667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0ACEAC67-0516-F64D-A011-0104040CA70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21315" y="3626481"/>
            <a:ext cx="5291021" cy="199717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218756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D37F2F5D-E9B8-2746-990A-B217D732439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/>
        </p:blipFill>
        <p:spPr>
          <a:xfrm>
            <a:off x="247902" y="1205427"/>
            <a:ext cx="5777971" cy="61006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56E2F5C3-2EE8-F04F-9483-E6C672FB429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67292" y="1205427"/>
            <a:ext cx="2828809" cy="16733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A4CC9EB4-EAC0-2D46-ADA8-DEC3AB9C5759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33677" y="2981189"/>
            <a:ext cx="2265828" cy="26713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8B29E195-64B7-204E-BDB8-B84BE64EEAB5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/>
        </p:blipFill>
        <p:spPr>
          <a:xfrm>
            <a:off x="247900" y="1996437"/>
            <a:ext cx="5777971" cy="2320446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010536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99D9329C-DF02-1342-A622-D7217676CAC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7028" y="1054836"/>
            <a:ext cx="7168692" cy="65548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9222D89C-2598-3E4D-A73F-F72BC47B7E5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61024" y="1373110"/>
            <a:ext cx="2895600" cy="1981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4DCC94A4-574B-E142-BE2F-51EEE917E43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7104" y="2047875"/>
            <a:ext cx="5764268" cy="1981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7449F725-4717-AB45-9A40-B19AAE4743AE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32752" y="3354309"/>
            <a:ext cx="1950783" cy="2448856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778574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A45AA5E3-D931-4484-B6C7-D58E9C7879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0250" y="2382442"/>
            <a:ext cx="5143500" cy="2093119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019840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B8732F6B-95AC-4F1D-BAB2-E4DD4FDA526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/>
        </p:blipFill>
        <p:spPr>
          <a:xfrm>
            <a:off x="744731" y="1021174"/>
            <a:ext cx="7913076" cy="201056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E0B29963-CA64-9E44-80B6-92ADF3CCE21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/>
        </p:blipFill>
        <p:spPr>
          <a:xfrm>
            <a:off x="744731" y="3031740"/>
            <a:ext cx="7913076" cy="7276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31E6423E-6D9B-E843-9CE2-26DEE67D0C4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/>
        </p:blipFill>
        <p:spPr>
          <a:xfrm>
            <a:off x="911614" y="3759355"/>
            <a:ext cx="3228278" cy="141243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5E32C81B-20B4-8A48-9982-97A5D615780D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/>
        </p:blipFill>
        <p:spPr>
          <a:xfrm>
            <a:off x="5126775" y="3759355"/>
            <a:ext cx="2726473" cy="141243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448455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57200" y="2021273"/>
            <a:ext cx="8229600" cy="36838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253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57200" y="2018034"/>
            <a:ext cx="8229600" cy="36902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28017" y="994554"/>
            <a:ext cx="8229600" cy="33247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029A48F2-F239-4EC1-8816-BDC1849D1FC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/>
        </p:blipFill>
        <p:spPr>
          <a:xfrm>
            <a:off x="752323" y="948734"/>
            <a:ext cx="8008034" cy="205791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1D5DEF85-F3E6-4240-ACC5-03E4D019FD5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 r="-104"/>
          <a:stretch/>
        </p:blipFill>
        <p:spPr>
          <a:xfrm>
            <a:off x="992074" y="3165553"/>
            <a:ext cx="8008034" cy="205791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316655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3" descr="Image result for Content image"/>
          <p:cNvSpPr>
            <a:spLocks noChangeAspect="1" noChangeArrowheads="1"/>
          </p:cNvSpPr>
          <p:nvPr/>
        </p:nvSpPr>
        <p:spPr bwMode="auto">
          <a:xfrm>
            <a:off x="1259681" y="748904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1032" name="Picture 8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/>
        </p:blipFill>
        <p:spPr bwMode="auto">
          <a:xfrm>
            <a:off x="5953357" y="161817"/>
            <a:ext cx="2571750" cy="11741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F75297EF-4466-4DEC-849B-E2597A4DDE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8281" y="1804165"/>
            <a:ext cx="5960562" cy="3055437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804046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0EB01558-BE31-4FDF-BCBC-2A0877E7923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/>
        </p:blipFill>
        <p:spPr>
          <a:xfrm>
            <a:off x="664699" y="1105853"/>
            <a:ext cx="7670408" cy="76600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F34ECF72-B2DE-4166-B519-40A8EE28E3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858" y="3267810"/>
            <a:ext cx="2479430" cy="19431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783C798E-A7BF-4A6F-955E-EEBA19515B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8075" y="3074151"/>
            <a:ext cx="2323036" cy="22538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F7DB5DDA-51B8-4A46-B0CA-5134408EBC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7095" y="3195622"/>
            <a:ext cx="1928813" cy="18788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E81776AB-4A48-4E43-B6B4-2C5B59C30FF5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/>
        </p:blipFill>
        <p:spPr>
          <a:xfrm>
            <a:off x="589858" y="1871858"/>
            <a:ext cx="7670408" cy="7985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D62CB96A-69A0-2548-BC18-D86A9B5EA7B5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 b="-6446"/>
          <a:stretch/>
        </p:blipFill>
        <p:spPr>
          <a:xfrm>
            <a:off x="589858" y="2670392"/>
            <a:ext cx="7670408" cy="525228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929089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65E8F410-11F5-4391-852D-1F3B885B6A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4520" y="2318148"/>
            <a:ext cx="5414963" cy="2221706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327699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49A5DF84-33C7-431F-A857-E65903DCC92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/>
        </p:blipFill>
        <p:spPr>
          <a:xfrm>
            <a:off x="499404" y="1017391"/>
            <a:ext cx="8145194" cy="19641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95A26FE3-3616-4146-8AA3-E34571246C7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4971" y="2981558"/>
            <a:ext cx="6871103" cy="2366273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516012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E8E299B1-E01E-48B8-9D50-B9512E77151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/>
        </p:blipFill>
        <p:spPr>
          <a:xfrm>
            <a:off x="589086" y="931364"/>
            <a:ext cx="7965830" cy="121385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BF01FAC7-54E1-D249-AD7D-DE49ECECEE9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/>
        </p:blipFill>
        <p:spPr>
          <a:xfrm>
            <a:off x="589086" y="2145216"/>
            <a:ext cx="7965830" cy="93670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7EA90521-BDFA-EC4C-8EE6-DA3E22D692A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/>
        </p:blipFill>
        <p:spPr>
          <a:xfrm>
            <a:off x="589086" y="3081919"/>
            <a:ext cx="7965830" cy="80288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DC8B929C-756E-014F-8C76-35786D849895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 b="-1668"/>
          <a:stretch/>
        </p:blipFill>
        <p:spPr>
          <a:xfrm>
            <a:off x="589086" y="3951715"/>
            <a:ext cx="7965830" cy="1179241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286059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60BE0BAC-C0F5-4E2E-A6A3-E69915FC4B0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/>
        </p:blipFill>
        <p:spPr>
          <a:xfrm>
            <a:off x="886265" y="1058950"/>
            <a:ext cx="7564902" cy="72071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CF1EBA50-2740-43A6-8E6B-6634CD391C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266" y="3335268"/>
            <a:ext cx="2464594" cy="163591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FB570F70-CDD2-4568-93FF-025F4D31F8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9939" y="3228111"/>
            <a:ext cx="2400300" cy="185023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47186B93-49BC-475A-9064-CB6FCEBAE5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94931" y="3228110"/>
            <a:ext cx="2293144" cy="170021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86ACA82D-C021-414B-9305-0595106BFAC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/>
        </p:blipFill>
        <p:spPr>
          <a:xfrm>
            <a:off x="886265" y="1779660"/>
            <a:ext cx="7564902" cy="8339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3C0E4A22-68EF-AE4E-AA7F-5033C390EEF6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 b="-5016"/>
          <a:stretch/>
        </p:blipFill>
        <p:spPr>
          <a:xfrm>
            <a:off x="891840" y="2613566"/>
            <a:ext cx="7564902" cy="40144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846612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9C58F438-4706-49F9-87B3-BAE1AB47E5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6617" y="2193132"/>
            <a:ext cx="6150769" cy="2471738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62054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CDA99077-B5B0-4FE6-871A-347CD3AD576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/>
        </p:blipFill>
        <p:spPr>
          <a:xfrm>
            <a:off x="615462" y="942172"/>
            <a:ext cx="7913078" cy="203938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5DE10905-557D-2643-B8E8-0038C1E66B4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 l="-248"/>
          <a:stretch/>
        </p:blipFill>
        <p:spPr>
          <a:xfrm>
            <a:off x="595947" y="2981559"/>
            <a:ext cx="7913078" cy="37635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9A07B0C0-9DA0-8542-8181-AAFFEBA6CD6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/>
        </p:blipFill>
        <p:spPr>
          <a:xfrm>
            <a:off x="677438" y="3416456"/>
            <a:ext cx="4834054" cy="3763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77B38976-5959-5240-9287-4EE9360FCE9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/>
        </p:blipFill>
        <p:spPr>
          <a:xfrm>
            <a:off x="677438" y="3792809"/>
            <a:ext cx="3086100" cy="116251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3D2FCE9F-978B-0149-A16B-38495EA5444E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/>
        </p:blipFill>
        <p:spPr>
          <a:xfrm>
            <a:off x="5118409" y="3792809"/>
            <a:ext cx="3236642" cy="1396691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217061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28017" y="712551"/>
            <a:ext cx="8229600" cy="51532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843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57200" y="690665"/>
            <a:ext cx="8229600" cy="50477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457200" y="758757"/>
            <a:ext cx="8229600" cy="49725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22BCD466-B27A-4BD9-8562-60398E790E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8738" y="3032523"/>
            <a:ext cx="6486525" cy="792956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531703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486383"/>
            <a:ext cx="8959174" cy="53778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339B49F2-435B-497E-BFFF-8CDB559913B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/>
        </p:blipFill>
        <p:spPr>
          <a:xfrm>
            <a:off x="610187" y="1024391"/>
            <a:ext cx="7923627" cy="71938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BA454B56-E85E-E84B-B677-A31D1B64D00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/>
        </p:blipFill>
        <p:spPr>
          <a:xfrm>
            <a:off x="610188" y="1777225"/>
            <a:ext cx="3454433" cy="117087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525FC50B-CEBC-F942-8CBB-4AFB7FF992C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/>
        </p:blipFill>
        <p:spPr>
          <a:xfrm>
            <a:off x="610186" y="2948104"/>
            <a:ext cx="4469196" cy="59380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9C4821C9-EC7F-514E-8F8F-28739AE4A09D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 l="-1"/>
          <a:stretch/>
        </p:blipFill>
        <p:spPr>
          <a:xfrm>
            <a:off x="610186" y="3541907"/>
            <a:ext cx="5913278" cy="99524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9584692F-680F-CD44-A3A1-BADFF36E3079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 l="-1"/>
          <a:stretch/>
        </p:blipFill>
        <p:spPr>
          <a:xfrm>
            <a:off x="610185" y="4637513"/>
            <a:ext cx="7410331" cy="5938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C47D7C1C-BE12-1145-AFF7-97702EC95821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/>
        </p:blipFill>
        <p:spPr>
          <a:xfrm>
            <a:off x="5770756" y="1777225"/>
            <a:ext cx="2763054" cy="153887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016393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FEA8D6A8-CC84-4187-843E-D355CD99E4C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/>
        </p:blipFill>
        <p:spPr>
          <a:xfrm>
            <a:off x="305974" y="960559"/>
            <a:ext cx="6133857" cy="68964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A09328F7-5500-44AE-BD0E-9C44D2E516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516" y="3157063"/>
            <a:ext cx="2964656" cy="175021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8A4E4337-4D14-4D77-9281-E454F51481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1419" y="3157062"/>
            <a:ext cx="2457450" cy="21574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D036B428-03A2-4EDE-B951-D6E884A4CB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68870" y="3335436"/>
            <a:ext cx="2921794" cy="177879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90148ACD-F32C-DF41-AAF0-5D2E63C05C1F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 b="-1530"/>
          <a:stretch/>
        </p:blipFill>
        <p:spPr>
          <a:xfrm>
            <a:off x="337516" y="1743772"/>
            <a:ext cx="8469161" cy="1306608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767518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F35FBFAE-B57F-4323-836F-130FFA78A8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884" y="1415928"/>
            <a:ext cx="7322234" cy="3312941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057764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F8B5BB49-536C-B94C-8F9F-19B3E332250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/>
        </p:blipFill>
        <p:spPr>
          <a:xfrm>
            <a:off x="634462" y="2320848"/>
            <a:ext cx="8102990" cy="209085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1A81A350-C4CB-5343-B641-6E230AA49D47}"/>
              </a:ext>
            </a:extLst>
          </p:cNvPr>
          <p:cNvSpPr txBox="1"/>
          <p:nvPr/>
        </p:nvSpPr>
        <p:spPr>
          <a:xfrm>
            <a:off x="2616148" y="1128894"/>
            <a:ext cx="360650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Voltage Divider Rule</a:t>
            </a:r>
          </a:p>
        </p:txBody>
      </p:sp>
    </p:spTree>
    <p:extLst>
      <p:ext uri="{BB962C8B-B14F-4D97-AF65-F5344CB8AC3E}">
        <p14:creationId xmlns="" xmlns:p14="http://schemas.microsoft.com/office/powerpoint/2010/main" val="2334311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09D53DB9-F0FA-034A-9AFA-66513DE105C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/>
        </p:blipFill>
        <p:spPr>
          <a:xfrm>
            <a:off x="267863" y="1155082"/>
            <a:ext cx="6031309" cy="5007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9EA63A63-2158-7F46-A722-29615AD79C5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18938" y="1833330"/>
            <a:ext cx="2757202" cy="19678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EB49776B-EC8B-C044-AEDE-8FC87A42915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/>
        </p:blipFill>
        <p:spPr>
          <a:xfrm>
            <a:off x="267861" y="1833330"/>
            <a:ext cx="6031309" cy="245197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575306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="" xmlns:a16="http://schemas.microsoft.com/office/drawing/2014/main" id="{EE3E04C3-412F-A44A-9C44-9AD1DE01DDDF}"/>
              </a:ext>
            </a:extLst>
          </p:cNvPr>
          <p:cNvGrpSpPr/>
          <p:nvPr/>
        </p:nvGrpSpPr>
        <p:grpSpPr>
          <a:xfrm>
            <a:off x="322827" y="1091426"/>
            <a:ext cx="5377812" cy="1910994"/>
            <a:chOff x="664612" y="423747"/>
            <a:chExt cx="7170416" cy="2547992"/>
          </a:xfrm>
        </p:grpSpPr>
        <p:pic>
          <p:nvPicPr>
            <p:cNvPr id="4" name="Picture 3">
              <a:extLst>
                <a:ext uri="{FF2B5EF4-FFF2-40B4-BE49-F238E27FC236}">
                  <a16:creationId xmlns="" xmlns:a16="http://schemas.microsoft.com/office/drawing/2014/main" id="{086178B0-4486-3B48-B606-C1C00544652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=""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64612" y="423747"/>
              <a:ext cx="5554901" cy="1717288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="" xmlns:a16="http://schemas.microsoft.com/office/drawing/2014/main" id="{0419CD6D-A77F-AE4F-AE95-B05D011BCE3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=""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41793" y="1987074"/>
              <a:ext cx="7093235" cy="984665"/>
            </a:xfrm>
            <a:prstGeom prst="rect">
              <a:avLst/>
            </a:prstGeom>
          </p:spPr>
        </p:pic>
      </p:grp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4FC3C7FB-AC5F-C644-9BCC-F2103D9B8B4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25608" y="3094000"/>
            <a:ext cx="5092787" cy="1970049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666129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344B13D0-519D-2F44-AD75-B681DE27948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3113" y="1055303"/>
            <a:ext cx="3940772" cy="199310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12916BCA-F167-7C4F-A9FE-8637D85FFC5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7358" y="3172581"/>
            <a:ext cx="3721603" cy="20925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B5409445-53F7-D844-B33A-4321CF0C5C49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28451" y="1191240"/>
            <a:ext cx="3551678" cy="1591888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="" xmlns:a16="http://schemas.microsoft.com/office/drawing/2014/main" id="{219E2E2C-64E0-0B4E-8B79-2B099AAC54BF}"/>
              </a:ext>
            </a:extLst>
          </p:cNvPr>
          <p:cNvCxnSpPr>
            <a:cxnSpLocks/>
          </p:cNvCxnSpPr>
          <p:nvPr/>
        </p:nvCxnSpPr>
        <p:spPr>
          <a:xfrm>
            <a:off x="4572000" y="1055301"/>
            <a:ext cx="0" cy="423455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28740946-4092-3D4D-AF3D-747F9AB1299E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28450" y="3048411"/>
            <a:ext cx="4038347" cy="1480727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60407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7238D95A-523F-4A47-A9F5-7543BC1FB0F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6140" y="947413"/>
            <a:ext cx="4659617" cy="129131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8106A2CE-4260-AB43-962D-F5AB40E2C3B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6140" y="2397038"/>
            <a:ext cx="4355861" cy="6008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E1F075CF-F9CE-4843-9025-BD508E66BD58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55552" y="1250287"/>
            <a:ext cx="2125118" cy="229350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2B9C4733-AFFD-4843-8C85-C4181CAEF3B0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08362" y="947413"/>
            <a:ext cx="3390965" cy="24986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="" xmlns:a16="http://schemas.microsoft.com/office/drawing/2014/main" id="{8C4F1730-04AC-8F4C-8D31-4FE2C4A41049}"/>
              </a:ext>
            </a:extLst>
          </p:cNvPr>
          <p:cNvCxnSpPr>
            <a:cxnSpLocks/>
          </p:cNvCxnSpPr>
          <p:nvPr/>
        </p:nvCxnSpPr>
        <p:spPr>
          <a:xfrm>
            <a:off x="4828784" y="947412"/>
            <a:ext cx="0" cy="423455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FE62BB60-9A82-A842-8DFA-7CF2A4EBC7D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6139" y="3156159"/>
            <a:ext cx="4518836" cy="197312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CB0907EE-CC02-5846-B9E9-BC2D66A25DA9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09146" y="3699477"/>
            <a:ext cx="4172894" cy="133833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372830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7D3D45C4-A6B2-8742-A8D6-976C23574B6E}"/>
              </a:ext>
            </a:extLst>
          </p:cNvPr>
          <p:cNvSpPr txBox="1"/>
          <p:nvPr/>
        </p:nvSpPr>
        <p:spPr>
          <a:xfrm>
            <a:off x="1676400" y="2133600"/>
            <a:ext cx="6019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solidFill>
                  <a:schemeClr val="accent3">
                    <a:lumMod val="75000"/>
                  </a:schemeClr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Thank You</a:t>
            </a:r>
          </a:p>
        </p:txBody>
      </p:sp>
    </p:spTree>
    <p:extLst>
      <p:ext uri="{BB962C8B-B14F-4D97-AF65-F5344CB8AC3E}">
        <p14:creationId xmlns="" xmlns:p14="http://schemas.microsoft.com/office/powerpoint/2010/main" val="2383234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CAA0D2C8-6D9A-A14A-BFFB-1B6C90B49E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300" y="1155700"/>
            <a:ext cx="8407400" cy="45466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663926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935779DC-27CA-A54A-93B9-5BFB2BF43A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803" y="345703"/>
            <a:ext cx="8458200" cy="457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E0E1FD04-795B-974B-BE76-AE18A9E33A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803" y="857249"/>
            <a:ext cx="5422900" cy="1371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EC1D546B-1211-5D46-9E37-BF0FE6BEB89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rcRect/>
          <a:stretch/>
        </p:blipFill>
        <p:spPr>
          <a:xfrm>
            <a:off x="270803" y="2249650"/>
            <a:ext cx="5092700" cy="203009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7B2A2AAC-36D5-0446-B0B1-68E144732EBE}"/>
              </a:ext>
            </a:extLst>
          </p:cNvPr>
          <p:cNvSpPr/>
          <p:nvPr/>
        </p:nvSpPr>
        <p:spPr>
          <a:xfrm>
            <a:off x="270803" y="4239737"/>
            <a:ext cx="561564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Times New Roman,Bold" pitchFamily="2" charset="0"/>
              </a:rPr>
              <a:t>Impedance of a Capacitor</a:t>
            </a:r>
            <a:r>
              <a:rPr lang="en-US" dirty="0">
                <a:latin typeface="Times New Roman" panose="02020603050405020304" pitchFamily="18" charset="0"/>
              </a:rPr>
              <a:t>, </a:t>
            </a:r>
            <a:r>
              <a:rPr lang="en-US" dirty="0">
                <a:latin typeface="Times New Roman,BoldItalic" pitchFamily="2" charset="0"/>
              </a:rPr>
              <a:t>Z </a:t>
            </a:r>
            <a:r>
              <a:rPr lang="en-US" dirty="0">
                <a:latin typeface="Symbol" pitchFamily="2" charset="2"/>
              </a:rPr>
              <a:t> </a:t>
            </a:r>
            <a:r>
              <a:rPr lang="en-US" dirty="0">
                <a:latin typeface="Times New Roman,BoldItalic" pitchFamily="2" charset="0"/>
              </a:rPr>
              <a:t>Z</a:t>
            </a:r>
            <a:r>
              <a:rPr lang="en-US" baseline="-25000" dirty="0">
                <a:latin typeface="Times New Roman,Italic" pitchFamily="2" charset="0"/>
              </a:rPr>
              <a:t>C</a:t>
            </a:r>
            <a:r>
              <a:rPr lang="en-US" dirty="0">
                <a:latin typeface="Times New Roman,Italic" pitchFamily="2" charset="0"/>
              </a:rPr>
              <a:t> </a:t>
            </a:r>
            <a:r>
              <a:rPr lang="en-US" dirty="0">
                <a:latin typeface="Symbol" pitchFamily="2" charset="2"/>
              </a:rPr>
              <a:t> </a:t>
            </a:r>
            <a:r>
              <a:rPr lang="en-US" dirty="0">
                <a:latin typeface="Times New Roman,Italic" pitchFamily="2" charset="0"/>
              </a:rPr>
              <a:t>X</a:t>
            </a:r>
            <a:r>
              <a:rPr lang="en-US" baseline="-25000" dirty="0">
                <a:latin typeface="Times New Roman,Italic" pitchFamily="2" charset="0"/>
              </a:rPr>
              <a:t>C</a:t>
            </a:r>
            <a:r>
              <a:rPr lang="en-US" dirty="0">
                <a:latin typeface="Symbol" pitchFamily="2" charset="2"/>
              </a:rPr>
              <a:t></a:t>
            </a:r>
            <a:r>
              <a:rPr lang="en-US" dirty="0">
                <a:latin typeface="Times New Roman" panose="02020603050405020304" pitchFamily="18" charset="0"/>
              </a:rPr>
              <a:t>90</a:t>
            </a:r>
            <a:r>
              <a:rPr lang="en-US" dirty="0">
                <a:latin typeface="Symbol" pitchFamily="2" charset="2"/>
              </a:rPr>
              <a:t>  </a:t>
            </a:r>
            <a:r>
              <a:rPr lang="en-US" dirty="0">
                <a:latin typeface="Times New Roman,Italic" pitchFamily="2" charset="0"/>
              </a:rPr>
              <a:t>j X</a:t>
            </a:r>
            <a:r>
              <a:rPr lang="en-US" baseline="-25000" dirty="0">
                <a:latin typeface="Times New Roman,Italic" pitchFamily="2" charset="0"/>
              </a:rPr>
              <a:t>C</a:t>
            </a:r>
            <a:r>
              <a:rPr lang="en-US" dirty="0">
                <a:latin typeface="Times New Roman,Italic" pitchFamily="2" charset="0"/>
              </a:rPr>
              <a:t> </a:t>
            </a:r>
            <a:r>
              <a:rPr lang="en-US" dirty="0">
                <a:latin typeface="Symbol" pitchFamily="2" charset="2"/>
              </a:rPr>
              <a:t>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A5138624-06B2-FB4C-A990-853C90448F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98503" y="884476"/>
            <a:ext cx="2730500" cy="16891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1A744DC1-5B06-FD4A-BC5E-52270EBF6A11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98503" y="2587308"/>
            <a:ext cx="2880653" cy="189516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16E6800F-C7AD-AB46-B501-20A96187092B}"/>
              </a:ext>
            </a:extLst>
          </p:cNvPr>
          <p:cNvSpPr/>
          <p:nvPr/>
        </p:nvSpPr>
        <p:spPr>
          <a:xfrm>
            <a:off x="270803" y="4609069"/>
            <a:ext cx="636097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>
                <a:latin typeface="Times New Roman" panose="02020603050405020304" pitchFamily="18" charset="0"/>
              </a:rPr>
              <a:t>The phase difference between voltage across and current through a capacitor is 90º.</a:t>
            </a:r>
            <a:endParaRPr lang="en-US" dirty="0"/>
          </a:p>
          <a:p>
            <a:pPr algn="just"/>
            <a:r>
              <a:rPr lang="en-US" dirty="0">
                <a:solidFill>
                  <a:srgbClr val="FF0000"/>
                </a:solidFill>
                <a:latin typeface="Times New Roman,BoldItalic" pitchFamily="2" charset="0"/>
              </a:rPr>
              <a:t>For a purely capacitive element, the voltage lags the current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  <a:latin typeface="Times New Roman,BoldItalic" pitchFamily="2" charset="0"/>
              </a:rPr>
              <a:t>through the capacitive element by 90</a:t>
            </a:r>
            <a:r>
              <a:rPr lang="en-US" baseline="30000" dirty="0">
                <a:solidFill>
                  <a:srgbClr val="FF0000"/>
                </a:solidFill>
                <a:latin typeface="Times New Roman,BoldItalic" pitchFamily="2" charset="0"/>
              </a:rPr>
              <a:t>o</a:t>
            </a:r>
            <a:r>
              <a:rPr lang="en-US" dirty="0">
                <a:latin typeface="Times New Roman" panose="02020603050405020304" pitchFamily="18" charset="0"/>
              </a:rPr>
              <a:t>. </a:t>
            </a:r>
            <a:r>
              <a:rPr lang="en-US" dirty="0">
                <a:latin typeface="Times New Roman,Bold" pitchFamily="2" charset="0"/>
              </a:rPr>
              <a:t>Or, </a:t>
            </a:r>
            <a:r>
              <a:rPr lang="en-US" dirty="0">
                <a:solidFill>
                  <a:srgbClr val="0000CC"/>
                </a:solidFill>
                <a:latin typeface="Times New Roman,BoldItalic" pitchFamily="2" charset="0"/>
              </a:rPr>
              <a:t>the current leads</a:t>
            </a:r>
            <a:r>
              <a:rPr lang="en-US" dirty="0"/>
              <a:t> </a:t>
            </a:r>
            <a:r>
              <a:rPr lang="en-US" dirty="0">
                <a:solidFill>
                  <a:srgbClr val="0000CC"/>
                </a:solidFill>
                <a:latin typeface="Times New Roman,BoldItalic" pitchFamily="2" charset="0"/>
              </a:rPr>
              <a:t>the voltage in a capacitive element by 90</a:t>
            </a:r>
            <a:r>
              <a:rPr lang="en-US" baseline="30000" dirty="0">
                <a:solidFill>
                  <a:srgbClr val="0000CC"/>
                </a:solidFill>
                <a:latin typeface="Times New Roman,BoldItalic" pitchFamily="2" charset="0"/>
              </a:rPr>
              <a:t>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510A6232-FDAF-1A43-9597-A109D9E2326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25603" y="4556442"/>
            <a:ext cx="1803400" cy="14351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339438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CC9C62E4-3E5C-1847-8EF5-C334A53328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401" y="357124"/>
            <a:ext cx="5578474" cy="26969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5D31126A-038E-0140-9C5F-36129DDB30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875" y="277125"/>
            <a:ext cx="2525969" cy="22120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296FEB4C-8A86-C042-AB68-7ACD27EB1F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249" y="3054096"/>
            <a:ext cx="4025900" cy="29591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21A2C6D6-4C30-804E-B935-6529C5E241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6992" y="3020299"/>
            <a:ext cx="3338325" cy="2696972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166424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8524F464-1502-9D4C-A806-DD2C88D362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789" y="376174"/>
            <a:ext cx="5733833" cy="271449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C6108A5B-522C-5D44-B56E-4C9BC61A7D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1696" y="137413"/>
            <a:ext cx="2273300" cy="26735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B334E481-01D0-C14E-B5E9-0986FEB41D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000" y="3129062"/>
            <a:ext cx="4038600" cy="2794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6552C0B3-26E9-AA44-A12B-A57CAFC165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01674" y="2885911"/>
            <a:ext cx="2682344" cy="3037151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504204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BF27695D-4277-C147-8256-89C1869604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245" y="530352"/>
            <a:ext cx="8707510" cy="4988814"/>
          </a:xfrm>
          <a:prstGeom prst="rect">
            <a:avLst/>
          </a:prstGeom>
        </p:spPr>
      </p:pic>
      <mc:AlternateContent xmlns:mc="http://schemas.openxmlformats.org/markup-compatibility/2006">
        <mc:Choice xmlns=""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9CCC6A68-B3F6-F548-8544-4EF4BA66A748}"/>
                  </a:ext>
                </a:extLst>
              </p14:cNvPr>
              <p14:cNvContentPartPr/>
              <p14:nvPr/>
            </p14:nvContentPartPr>
            <p14:xfrm>
              <a:off x="8419176" y="5331672"/>
              <a:ext cx="31320" cy="17568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p14="http://schemas.microsoft.com/office/powerpoint/2010/main" xmlns="" xmlns:a16="http://schemas.microsoft.com/office/drawing/2014/main" id="{9CCC6A68-B3F6-F548-8544-4EF4BA66A74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356176" y="5268672"/>
                <a:ext cx="156960" cy="301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="" xmlns:p14="http://schemas.microsoft.com/office/powerpoint/2010/main" val="2230504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="" xmlns:a16="http://schemas.microsoft.com/office/drawing/2014/main" id="{1521B8D4-FB8E-1443-8A34-0B90B57E02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793" y="578612"/>
            <a:ext cx="8726414" cy="4907788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509713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AIUB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AIUB" id="{C3691B3F-AFB3-1043-B2CE-519162D2B4F9}" vid="{172FF336-25F7-BF41-8D49-49B49C7BC2F1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77553790A8DEC42B7A1CCD43E5A3538" ma:contentTypeVersion="8" ma:contentTypeDescription="Create a new document." ma:contentTypeScope="" ma:versionID="db3c972bee6fc596b5652ed9c39759bb">
  <xsd:schema xmlns:xsd="http://www.w3.org/2001/XMLSchema" xmlns:xs="http://www.w3.org/2001/XMLSchema" xmlns:p="http://schemas.microsoft.com/office/2006/metadata/properties" xmlns:ns2="364996f5-ba29-4a91-a323-6c6875f41cf0" targetNamespace="http://schemas.microsoft.com/office/2006/metadata/properties" ma:root="true" ma:fieldsID="bbfb91579e62a85859c007a2f8d3aed6" ns2:_="">
    <xsd:import namespace="364996f5-ba29-4a91-a323-6c6875f41cf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64996f5-ba29-4a91-a323-6c6875f41cf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2B1163BD-B91E-4D87-B30A-EDFC4B433CFD}"/>
</file>

<file path=customXml/itemProps2.xml><?xml version="1.0" encoding="utf-8"?>
<ds:datastoreItem xmlns:ds="http://schemas.openxmlformats.org/officeDocument/2006/customXml" ds:itemID="{1F74007B-D60E-4776-800B-7199CE278520}"/>
</file>

<file path=customXml/itemProps3.xml><?xml version="1.0" encoding="utf-8"?>
<ds:datastoreItem xmlns:ds="http://schemas.openxmlformats.org/officeDocument/2006/customXml" ds:itemID="{603299A1-B320-45A6-B867-8D5DE832D247}"/>
</file>

<file path=docProps/app.xml><?xml version="1.0" encoding="utf-8"?>
<Properties xmlns="http://schemas.openxmlformats.org/officeDocument/2006/extended-properties" xmlns:vt="http://schemas.openxmlformats.org/officeDocument/2006/docPropsVTypes">
  <Template>AIUB</Template>
  <TotalTime>306</TotalTime>
  <Words>206</Words>
  <Application>Microsoft Macintosh PowerPoint</Application>
  <PresentationFormat>On-screen Show (4:3)</PresentationFormat>
  <Paragraphs>20</Paragraphs>
  <Slides>39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0" baseType="lpstr">
      <vt:lpstr>AIUB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Electrical Circuits Sec:   Finalterm Week: 7</dc:title>
  <dc:creator>shuvra.saha@aiub.edu</dc:creator>
  <cp:lastModifiedBy>Orchi</cp:lastModifiedBy>
  <cp:revision>91</cp:revision>
  <dcterms:created xsi:type="dcterms:W3CDTF">2020-03-07T14:50:24Z</dcterms:created>
  <dcterms:modified xsi:type="dcterms:W3CDTF">2020-08-24T03:30:54Z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0x010100277553790A8DEC42B7A1CCD43E5A3538</vt:lpwstr>
  </property>
</Properties>
</file>